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  <p:sldMasterId id="2147483689" r:id="rId2"/>
  </p:sldMasterIdLst>
  <p:notesMasterIdLst>
    <p:notesMasterId r:id="rId16"/>
  </p:notesMasterIdLst>
  <p:sldIdLst>
    <p:sldId id="353" r:id="rId3"/>
    <p:sldId id="337" r:id="rId4"/>
    <p:sldId id="406" r:id="rId5"/>
    <p:sldId id="408" r:id="rId6"/>
    <p:sldId id="411" r:id="rId7"/>
    <p:sldId id="399" r:id="rId8"/>
    <p:sldId id="417" r:id="rId9"/>
    <p:sldId id="412" r:id="rId10"/>
    <p:sldId id="414" r:id="rId11"/>
    <p:sldId id="415" r:id="rId12"/>
    <p:sldId id="416" r:id="rId13"/>
    <p:sldId id="394" r:id="rId14"/>
    <p:sldId id="313" r:id="rId15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038" y="18"/>
      </p:cViewPr>
      <p:guideLst>
        <p:guide orient="horz" pos="2172"/>
        <p:guide pos="290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FEA2-1333-C140-95AF-4785CF016269}" type="datetimeFigureOut">
              <a:rPr lang="nl-NL" smtClean="0"/>
              <a:t>28-1-2016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E1588-ED65-414C-970C-59D7E0AD3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116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600" dirty="0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Knowledge Productivity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29-03-2010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Prof. dr. Joseph W.M. Kessels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E0459C6-E7B8-844B-A563-677D08652826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34531-11CB-D64D-A6EE-8180E87C7E5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917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E51756-5DA7-064D-8C03-A042F5D7C083}" type="slidenum">
              <a:rPr lang="nl-NL"/>
              <a:pPr/>
              <a:t>13</a:t>
            </a:fld>
            <a:endParaRPr lang="nl-NL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6250"/>
            <a:ext cx="5486400" cy="4109678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20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209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9847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200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7781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295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087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475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785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982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37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77817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38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2097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9847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720564-5F88-F547-AB6D-22D147A88A28}" type="datetime1">
              <a:rPr lang="nl-NL" smtClean="0"/>
              <a:pPr>
                <a:defRPr/>
              </a:pPr>
              <a:t>28-1-2016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D4C940-742A-5C42-AFFD-A8DC6658C78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398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D4131-F64C-0449-9904-3EDC47C6BA2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57195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29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08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78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98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37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3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00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E4E4D-8B6B-B84F-B99C-7B6BF90886D1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D0C75-E77D-C642-B522-345C4A5C261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00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pheusnyc.com/watch-and-listen/view/40th-Anniversary-Video/#.VHHk6IfrLxk" TargetMode="External"/><Relationship Id="rId2" Type="http://schemas.openxmlformats.org/officeDocument/2006/relationships/hyperlink" Target="http://www.youtube.com/watch?v=v5xw-1RccHk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nagementboek.nl/boek/9789082253702/huis-van-vertrouwen-marijke-hafkamp" TargetMode="Externa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sephKessels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hyperlink" Target="http://www.andragologie.org/" TargetMode="External"/><Relationship Id="rId4" Type="http://schemas.openxmlformats.org/officeDocument/2006/relationships/hyperlink" Target="mailto:Joseph@JosephKessels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dragologie.org/de-kring/manifest-3/" TargetMode="External"/><Relationship Id="rId2" Type="http://schemas.openxmlformats.org/officeDocument/2006/relationships/hyperlink" Target="http://josephkessels.com/bibliotheek/2014/kessels-jwm-2015-andragogy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sephKessels.com" TargetMode="External"/><Relationship Id="rId2" Type="http://schemas.openxmlformats.org/officeDocument/2006/relationships/hyperlink" Target="http://josephkessels.com/bibliotheek/2012/kessels-jwm-2012-leiderschapspraktijken-een-professionele-ruimte-oratie-30-ma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oseph@JosephKessel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1164082" y="1116254"/>
            <a:ext cx="7944422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r" eaLnBrk="1" hangingPunct="1">
              <a:defRPr/>
            </a:pPr>
            <a:r>
              <a:rPr lang="nl-NL" sz="6000" dirty="0" smtClean="0">
                <a:solidFill>
                  <a:schemeClr val="tx1"/>
                </a:solidFill>
                <a:effectLst>
                  <a:glow rad="254000">
                    <a:schemeClr val="accent1">
                      <a:satMod val="175000"/>
                      <a:alpha val="35000"/>
                    </a:schemeClr>
                  </a:glow>
                </a:effectLst>
              </a:rPr>
              <a:t>Andragologie en de Leiderschapspraktijken</a:t>
            </a:r>
          </a:p>
          <a:p>
            <a:pPr algn="r" eaLnBrk="1" hangingPunct="1">
              <a:defRPr/>
            </a:pPr>
            <a:r>
              <a:rPr lang="nl-NL" sz="6000" dirty="0" smtClean="0">
                <a:solidFill>
                  <a:schemeClr val="tx1"/>
                </a:solidFill>
                <a:effectLst>
                  <a:glow rad="254000">
                    <a:schemeClr val="accent1">
                      <a:satMod val="175000"/>
                      <a:alpha val="35000"/>
                    </a:schemeClr>
                  </a:glow>
                </a:effectLst>
              </a:rPr>
              <a:t>bij</a:t>
            </a:r>
          </a:p>
          <a:p>
            <a:pPr algn="r" eaLnBrk="1" hangingPunct="1">
              <a:defRPr/>
            </a:pPr>
            <a:r>
              <a:rPr lang="nl-NL" sz="6000" dirty="0" smtClean="0">
                <a:solidFill>
                  <a:schemeClr val="tx1"/>
                </a:solidFill>
                <a:effectLst>
                  <a:glow rad="254000">
                    <a:schemeClr val="accent1">
                      <a:satMod val="175000"/>
                      <a:alpha val="35000"/>
                    </a:schemeClr>
                  </a:glow>
                </a:effectLst>
              </a:rPr>
              <a:t>Organisatieverandering</a:t>
            </a:r>
          </a:p>
        </p:txBody>
      </p:sp>
      <p:sp>
        <p:nvSpPr>
          <p:cNvPr id="6" name="Rechthoek 5"/>
          <p:cNvSpPr/>
          <p:nvPr/>
        </p:nvSpPr>
        <p:spPr>
          <a:xfrm>
            <a:off x="45719" y="5398993"/>
            <a:ext cx="90627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800" dirty="0"/>
              <a:t>Prof. dr. Joseph Kessels</a:t>
            </a:r>
          </a:p>
          <a:p>
            <a:pPr algn="r"/>
            <a:r>
              <a:rPr lang="en-GB" sz="2800" dirty="0" smtClean="0"/>
              <a:t>STUDIEVERENIGINGEN FMG </a:t>
            </a:r>
            <a:r>
              <a:rPr lang="en-GB" sz="2800" dirty="0" err="1" smtClean="0"/>
              <a:t>UvA</a:t>
            </a:r>
            <a:endParaRPr lang="en-GB" sz="2800" dirty="0" smtClean="0"/>
          </a:p>
          <a:p>
            <a:pPr algn="r"/>
            <a:r>
              <a:rPr lang="en-GB" sz="2800" dirty="0" smtClean="0"/>
              <a:t>12 </a:t>
            </a:r>
            <a:r>
              <a:rPr lang="en-GB" sz="2800" dirty="0" err="1" smtClean="0"/>
              <a:t>januari</a:t>
            </a:r>
            <a:r>
              <a:rPr lang="en-GB" sz="2800" dirty="0" smtClean="0"/>
              <a:t> 2016</a:t>
            </a:r>
          </a:p>
        </p:txBody>
      </p:sp>
      <p:pic>
        <p:nvPicPr>
          <p:cNvPr id="5" name="Afbeelding 4" descr="UV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" y="5398993"/>
            <a:ext cx="1415418" cy="141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3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88211" y="695158"/>
            <a:ext cx="7406105" cy="7171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200" dirty="0" smtClean="0"/>
          </a:p>
          <a:p>
            <a:r>
              <a:rPr lang="en-GB" sz="2200" dirty="0" err="1" smtClean="0"/>
              <a:t>Positioneel</a:t>
            </a:r>
            <a:r>
              <a:rPr lang="en-GB" sz="2200" dirty="0" smtClean="0"/>
              <a:t> </a:t>
            </a:r>
            <a:r>
              <a:rPr lang="en-GB" sz="2200" dirty="0" err="1" smtClean="0"/>
              <a:t>Leiderschap</a:t>
            </a:r>
            <a:r>
              <a:rPr lang="en-GB" sz="2200" dirty="0" smtClean="0"/>
              <a:t>:</a:t>
            </a:r>
            <a:br>
              <a:rPr lang="en-GB" sz="2200" dirty="0" smtClean="0"/>
            </a:br>
            <a:r>
              <a:rPr lang="en-GB" sz="2200" dirty="0" err="1" smtClean="0"/>
              <a:t>Dierenmetaforen</a:t>
            </a:r>
            <a:r>
              <a:rPr lang="en-GB" sz="2200" dirty="0" smtClean="0"/>
              <a:t>:  </a:t>
            </a:r>
            <a:r>
              <a:rPr lang="en-GB" sz="2200" dirty="0" err="1" smtClean="0"/>
              <a:t>leeuwen</a:t>
            </a:r>
            <a:r>
              <a:rPr lang="en-GB" sz="2200" dirty="0" smtClean="0"/>
              <a:t>  (-&gt; JK 2012, p. 8-9)</a:t>
            </a:r>
          </a:p>
          <a:p>
            <a:r>
              <a:rPr lang="en-GB" sz="2200" dirty="0" smtClean="0"/>
              <a:t>The ten commandments Cecile B. De Mille (-&gt;JK  2012, 9-10)</a:t>
            </a:r>
          </a:p>
          <a:p>
            <a:r>
              <a:rPr lang="en-GB" sz="2200" dirty="0" smtClean="0">
                <a:hlinkClick r:id="rId2"/>
              </a:rPr>
              <a:t>http://www.youtube.com/watch?v=v5xw-1RccHk</a:t>
            </a:r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r>
              <a:rPr lang="en-GB" sz="2200" dirty="0" err="1" smtClean="0"/>
              <a:t>Gespreid</a:t>
            </a:r>
            <a:r>
              <a:rPr lang="en-GB" sz="2200" dirty="0" smtClean="0"/>
              <a:t> </a:t>
            </a:r>
            <a:r>
              <a:rPr lang="en-GB" sz="2200" dirty="0" err="1" smtClean="0"/>
              <a:t>Leiderschap</a:t>
            </a:r>
            <a:r>
              <a:rPr lang="en-GB" sz="2200" dirty="0" smtClean="0"/>
              <a:t>:</a:t>
            </a:r>
          </a:p>
          <a:p>
            <a:r>
              <a:rPr lang="en-GB" sz="2200" dirty="0" err="1" smtClean="0"/>
              <a:t>Dierenmetaforen</a:t>
            </a:r>
            <a:r>
              <a:rPr lang="en-GB" sz="2200" dirty="0" smtClean="0"/>
              <a:t>: </a:t>
            </a:r>
            <a:r>
              <a:rPr lang="en-GB" sz="2200" dirty="0" err="1" smtClean="0"/>
              <a:t>vissen</a:t>
            </a:r>
            <a:r>
              <a:rPr lang="en-GB" sz="2200" dirty="0" smtClean="0"/>
              <a:t>, </a:t>
            </a:r>
            <a:r>
              <a:rPr lang="en-GB" sz="2200" dirty="0" err="1" smtClean="0"/>
              <a:t>vogels</a:t>
            </a:r>
            <a:r>
              <a:rPr lang="en-GB" sz="2200" dirty="0" smtClean="0"/>
              <a:t> (-&gt; JK 2012, p. 12-13)</a:t>
            </a:r>
          </a:p>
          <a:p>
            <a:r>
              <a:rPr lang="en-GB" sz="2200" dirty="0" smtClean="0"/>
              <a:t>Orpheus Chamber Orchestra, without conductor:</a:t>
            </a:r>
          </a:p>
          <a:p>
            <a:r>
              <a:rPr lang="en-GB" sz="2200" dirty="0">
                <a:hlinkClick r:id="rId3"/>
              </a:rPr>
              <a:t>http://www.orpheusnyc.com/watch-and-listen/view/40th-Anniversary-Video/#.</a:t>
            </a:r>
            <a:r>
              <a:rPr lang="en-GB" sz="2200" dirty="0" smtClean="0">
                <a:hlinkClick r:id="rId3"/>
              </a:rPr>
              <a:t>VHHk6IfrLxk</a:t>
            </a:r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57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nl-NL" sz="4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nl-NL" sz="4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nl-NL" sz="480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Gespreid Leiderschap</a:t>
            </a:r>
            <a:r>
              <a:rPr lang="nl-NL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nl-NL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US" sz="4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Invloed uitoefenen in een specifieke werksituatie, op basis van expertise en ervaring</a:t>
            </a:r>
          </a:p>
          <a:p>
            <a:r>
              <a:rPr lang="nl-NL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Leiderschap claimen, gunnen en toekennen</a:t>
            </a:r>
          </a:p>
          <a:p>
            <a:r>
              <a:rPr lang="nl-NL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Nieuwe  sociale bekwaamheden voor dynamisch leiden en volgen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n-GB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Spillane, </a:t>
            </a:r>
            <a:r>
              <a:rPr lang="en-GB" dirty="0" err="1"/>
              <a:t>Gron</a:t>
            </a:r>
            <a:r>
              <a:rPr lang="en-GB" dirty="0"/>
              <a:t>, Harris </a:t>
            </a:r>
          </a:p>
          <a:p>
            <a:r>
              <a:rPr lang="en-GB" dirty="0" smtClean="0"/>
              <a:t>(</a:t>
            </a:r>
            <a:r>
              <a:rPr lang="en-GB" dirty="0"/>
              <a:t>-&gt; JK 2012, p. 18-19)</a:t>
            </a:r>
          </a:p>
        </p:txBody>
      </p:sp>
    </p:spTree>
    <p:extLst>
      <p:ext uri="{BB962C8B-B14F-4D97-AF65-F5344CB8AC3E}">
        <p14:creationId xmlns:p14="http://schemas.microsoft.com/office/powerpoint/2010/main" val="414257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Leiderschap</a:t>
            </a:r>
            <a:r>
              <a:rPr lang="en-GB" dirty="0" smtClean="0"/>
              <a:t> in </a:t>
            </a:r>
            <a:r>
              <a:rPr lang="en-GB" dirty="0" err="1"/>
              <a:t>V</a:t>
            </a:r>
            <a:r>
              <a:rPr lang="en-GB" dirty="0" err="1" smtClean="0"/>
              <a:t>ertrouwen</a:t>
            </a:r>
            <a:endParaRPr lang="en-GB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2000" dirty="0" err="1" smtClean="0"/>
              <a:t>Bron</a:t>
            </a:r>
            <a:r>
              <a:rPr lang="en-GB" sz="2000" dirty="0" smtClean="0"/>
              <a:t>: </a:t>
            </a:r>
            <a:r>
              <a:rPr lang="en-GB" sz="2000" dirty="0" err="1" smtClean="0"/>
              <a:t>Hafkamp</a:t>
            </a:r>
            <a:r>
              <a:rPr lang="en-GB" sz="2000" dirty="0" smtClean="0"/>
              <a:t> en </a:t>
            </a:r>
            <a:r>
              <a:rPr lang="en-GB" sz="2000" dirty="0" err="1" smtClean="0"/>
              <a:t>Jellema</a:t>
            </a:r>
            <a:r>
              <a:rPr lang="en-GB" sz="2000" dirty="0" smtClean="0"/>
              <a:t> (2014) </a:t>
            </a:r>
            <a:r>
              <a:rPr lang="en-GB" sz="2000" dirty="0" err="1" smtClean="0"/>
              <a:t>Huis</a:t>
            </a:r>
            <a:r>
              <a:rPr lang="en-GB" sz="2000" dirty="0" smtClean="0"/>
              <a:t> van </a:t>
            </a:r>
            <a:r>
              <a:rPr lang="en-GB" sz="2000" dirty="0" err="1" smtClean="0"/>
              <a:t>vertrouwen</a:t>
            </a:r>
            <a:r>
              <a:rPr lang="en-GB" sz="2000" dirty="0" smtClean="0"/>
              <a:t>.</a:t>
            </a:r>
          </a:p>
          <a:p>
            <a:r>
              <a:rPr lang="en-GB" sz="2000" dirty="0" smtClean="0">
                <a:hlinkClick r:id="rId2"/>
              </a:rPr>
              <a:t>https://www.managementboek.nl/boek/9789082253702/huis-van-vertrouwen-marijke-hafkamp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5071532"/>
          </a:xfrm>
        </p:spPr>
        <p:txBody>
          <a:bodyPr>
            <a:normAutofit/>
          </a:bodyPr>
          <a:lstStyle/>
          <a:p>
            <a:r>
              <a:rPr lang="en-GB" dirty="0" err="1"/>
              <a:t>Nieuwsgierigheid</a:t>
            </a:r>
            <a:endParaRPr lang="en-GB" dirty="0"/>
          </a:p>
          <a:p>
            <a:r>
              <a:rPr lang="en-GB" dirty="0" err="1"/>
              <a:t>Erkenning</a:t>
            </a:r>
            <a:endParaRPr lang="en-GB" dirty="0"/>
          </a:p>
          <a:p>
            <a:r>
              <a:rPr lang="en-GB" dirty="0" err="1"/>
              <a:t>Waardering</a:t>
            </a:r>
            <a:endParaRPr lang="en-GB" dirty="0"/>
          </a:p>
          <a:p>
            <a:r>
              <a:rPr lang="en-GB" dirty="0" err="1"/>
              <a:t>Gedeelde</a:t>
            </a:r>
            <a:r>
              <a:rPr lang="en-GB" dirty="0"/>
              <a:t> </a:t>
            </a:r>
            <a:r>
              <a:rPr lang="en-GB" dirty="0" err="1" smtClean="0"/>
              <a:t>waarden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Betrouwbaarheid</a:t>
            </a:r>
            <a:endParaRPr lang="en-GB" dirty="0" smtClean="0"/>
          </a:p>
          <a:p>
            <a:r>
              <a:rPr lang="en-GB" dirty="0" err="1" smtClean="0"/>
              <a:t>Geloofwaardigheid</a:t>
            </a:r>
            <a:endParaRPr lang="en-GB" dirty="0" smtClean="0"/>
          </a:p>
          <a:p>
            <a:r>
              <a:rPr lang="en-GB" dirty="0" err="1" smtClean="0"/>
              <a:t>Integriteit</a:t>
            </a:r>
            <a:endParaRPr lang="en-GB" dirty="0" smtClean="0"/>
          </a:p>
          <a:p>
            <a:r>
              <a:rPr lang="en-GB" dirty="0" err="1" smtClean="0"/>
              <a:t>Moraliteit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17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2213747"/>
            <a:ext cx="9144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/>
              <a:t>Andragogologisch</a:t>
            </a:r>
            <a:r>
              <a:rPr lang="en-GB" sz="3600" dirty="0" smtClean="0"/>
              <a:t> </a:t>
            </a:r>
            <a:r>
              <a:rPr lang="en-GB" sz="3600" dirty="0" err="1"/>
              <a:t>l</a:t>
            </a:r>
            <a:r>
              <a:rPr lang="en-GB" sz="3600" dirty="0" err="1" smtClean="0"/>
              <a:t>eiderschap</a:t>
            </a:r>
            <a:r>
              <a:rPr lang="en-GB" sz="3600" dirty="0" smtClean="0"/>
              <a:t> </a:t>
            </a:r>
            <a:r>
              <a:rPr lang="en-GB" sz="3600" dirty="0" err="1" smtClean="0"/>
              <a:t>schept</a:t>
            </a:r>
            <a:r>
              <a:rPr lang="en-GB" sz="3600" dirty="0" smtClean="0"/>
              <a:t> </a:t>
            </a:r>
            <a:r>
              <a:rPr lang="en-GB" sz="3600" dirty="0" err="1"/>
              <a:t>v</a:t>
            </a:r>
            <a:r>
              <a:rPr lang="en-GB" sz="3600" dirty="0" err="1" smtClean="0"/>
              <a:t>ertrouwen</a:t>
            </a:r>
            <a:r>
              <a:rPr lang="en-GB" sz="3600" dirty="0" smtClean="0"/>
              <a:t> en </a:t>
            </a:r>
            <a:r>
              <a:rPr lang="en-GB" sz="3600" dirty="0" err="1" smtClean="0"/>
              <a:t>bevordert</a:t>
            </a:r>
            <a:r>
              <a:rPr lang="en-GB" sz="3600" dirty="0" smtClean="0"/>
              <a:t> </a:t>
            </a:r>
            <a:r>
              <a:rPr lang="en-GB" sz="3600" dirty="0" err="1" smtClean="0"/>
              <a:t>emancipatie</a:t>
            </a:r>
            <a:endParaRPr lang="en-GB" sz="3600" dirty="0" smtClean="0"/>
          </a:p>
          <a:p>
            <a:pPr algn="ctr"/>
            <a:endParaRPr lang="en-GB" sz="3600" dirty="0"/>
          </a:p>
          <a:p>
            <a:pPr algn="ctr"/>
            <a:r>
              <a:rPr lang="en-GB" sz="3600" dirty="0">
                <a:hlinkClick r:id="rId3"/>
              </a:rPr>
              <a:t>www.JosephKessels.com</a:t>
            </a:r>
            <a:endParaRPr lang="en-GB" sz="3600" dirty="0"/>
          </a:p>
          <a:p>
            <a:pPr algn="ctr"/>
            <a:r>
              <a:rPr lang="en-GB" sz="3600" dirty="0">
                <a:hlinkClick r:id="rId4"/>
              </a:rPr>
              <a:t>Joseph@</a:t>
            </a:r>
            <a:r>
              <a:rPr lang="en-GB" sz="3600" dirty="0" smtClean="0">
                <a:hlinkClick r:id="rId4"/>
              </a:rPr>
              <a:t>JosephKessels.com</a:t>
            </a:r>
            <a:endParaRPr lang="en-GB" sz="3600" dirty="0" smtClean="0"/>
          </a:p>
          <a:p>
            <a:pPr algn="ctr"/>
            <a:r>
              <a:rPr lang="en-GB" sz="3600" dirty="0">
                <a:hlinkClick r:id="rId5"/>
              </a:rPr>
              <a:t>http://www.andragologie.org</a:t>
            </a:r>
            <a:r>
              <a:rPr lang="en-GB" sz="3600" dirty="0" smtClean="0">
                <a:hlinkClick r:id="rId5"/>
              </a:rPr>
              <a:t>/</a:t>
            </a:r>
            <a:endParaRPr lang="en-GB" sz="3600" dirty="0" smtClean="0"/>
          </a:p>
          <a:p>
            <a:pPr algn="ctr"/>
            <a:endParaRPr lang="en-GB" sz="3600" dirty="0"/>
          </a:p>
          <a:p>
            <a:pPr algn="ctr"/>
            <a:endParaRPr lang="en-GB" sz="3600" dirty="0"/>
          </a:p>
          <a:p>
            <a:pPr algn="ctr"/>
            <a:endParaRPr lang="en-GB" sz="3600" dirty="0" smtClean="0"/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63904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>
                <a:solidFill>
                  <a:srgbClr val="FF4798"/>
                </a:solidFill>
              </a:rPr>
              <a:t>Andragologie en Leiderschap</a:t>
            </a:r>
            <a:endParaRPr lang="nl-NL" sz="4800" dirty="0">
              <a:solidFill>
                <a:srgbClr val="FF479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Andragologie: Interventies bij verandering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Motivatie </a:t>
            </a:r>
            <a:r>
              <a:rPr lang="nl-NL" dirty="0"/>
              <a:t>en Bevlogenheid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Paradoxen bij kenniswerk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Positioneel leiderschap: taken, rollen, bevoegdheden en macht</a:t>
            </a:r>
            <a:endParaRPr lang="nl-NL" dirty="0" smtClean="0">
              <a:solidFill>
                <a:srgbClr val="77933C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Gespreid leiderschap: invloed claimen, toekennen en gunnen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Vertrouwen en Emancipatie</a:t>
            </a:r>
          </a:p>
        </p:txBody>
      </p:sp>
    </p:spTree>
    <p:extLst>
      <p:ext uri="{BB962C8B-B14F-4D97-AF65-F5344CB8AC3E}">
        <p14:creationId xmlns:p14="http://schemas.microsoft.com/office/powerpoint/2010/main" val="421807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nl-NL" dirty="0"/>
              <a:t>Andragologie: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Interventies </a:t>
            </a:r>
            <a:r>
              <a:rPr lang="nl-NL" dirty="0"/>
              <a:t>bij </a:t>
            </a:r>
            <a:r>
              <a:rPr lang="nl-NL" dirty="0" smtClean="0"/>
              <a:t>verandering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Sociale</a:t>
            </a:r>
            <a:r>
              <a:rPr lang="en-GB" dirty="0" smtClean="0"/>
              <a:t> </a:t>
            </a:r>
            <a:r>
              <a:rPr lang="en-GB" dirty="0" err="1" smtClean="0"/>
              <a:t>domein</a:t>
            </a:r>
            <a:r>
              <a:rPr lang="en-GB" dirty="0" smtClean="0"/>
              <a:t> van het </a:t>
            </a:r>
            <a:r>
              <a:rPr lang="en-GB" dirty="0" err="1" smtClean="0"/>
              <a:t>welzijnswerk</a:t>
            </a:r>
            <a:endParaRPr lang="en-GB" dirty="0" smtClean="0"/>
          </a:p>
          <a:p>
            <a:pPr lvl="1"/>
            <a:r>
              <a:rPr lang="en-GB" dirty="0" err="1"/>
              <a:t>vormingswerk</a:t>
            </a:r>
            <a:r>
              <a:rPr lang="en-GB" dirty="0"/>
              <a:t> en </a:t>
            </a:r>
            <a:r>
              <a:rPr lang="en-GB" dirty="0" err="1"/>
              <a:t>cultureel</a:t>
            </a:r>
            <a:r>
              <a:rPr lang="en-GB" dirty="0"/>
              <a:t> </a:t>
            </a:r>
            <a:r>
              <a:rPr lang="en-GB" dirty="0" err="1"/>
              <a:t>werk</a:t>
            </a:r>
            <a:r>
              <a:rPr lang="en-GB" dirty="0"/>
              <a:t>, </a:t>
            </a:r>
            <a:r>
              <a:rPr lang="en-GB" dirty="0" err="1"/>
              <a:t>ontwikkelingswerk</a:t>
            </a:r>
            <a:r>
              <a:rPr lang="en-GB" dirty="0"/>
              <a:t> op </a:t>
            </a:r>
            <a:r>
              <a:rPr lang="en-GB" dirty="0" err="1"/>
              <a:t>platteland</a:t>
            </a:r>
            <a:r>
              <a:rPr lang="en-GB" dirty="0"/>
              <a:t> </a:t>
            </a:r>
            <a:r>
              <a:rPr lang="en-GB" dirty="0" smtClean="0"/>
              <a:t>en </a:t>
            </a:r>
            <a:r>
              <a:rPr lang="en-GB" dirty="0" err="1"/>
              <a:t>stedelijke</a:t>
            </a:r>
            <a:r>
              <a:rPr lang="en-GB" dirty="0"/>
              <a:t> </a:t>
            </a:r>
            <a:r>
              <a:rPr lang="en-GB" dirty="0" err="1" smtClean="0"/>
              <a:t>omgeving</a:t>
            </a:r>
            <a:r>
              <a:rPr lang="en-GB" dirty="0" smtClean="0"/>
              <a:t> </a:t>
            </a:r>
          </a:p>
          <a:p>
            <a:pPr lvl="1"/>
            <a:r>
              <a:rPr lang="en-GB" dirty="0" err="1" smtClean="0"/>
              <a:t>sociale</a:t>
            </a:r>
            <a:r>
              <a:rPr lang="en-GB" dirty="0" smtClean="0"/>
              <a:t> </a:t>
            </a:r>
            <a:r>
              <a:rPr lang="en-GB" dirty="0" err="1"/>
              <a:t>dienstverlening</a:t>
            </a:r>
            <a:r>
              <a:rPr lang="en-GB" dirty="0"/>
              <a:t> </a:t>
            </a:r>
            <a:r>
              <a:rPr lang="en-GB" dirty="0" err="1" smtClean="0"/>
              <a:t>o.a</a:t>
            </a:r>
            <a:r>
              <a:rPr lang="en-GB" dirty="0" smtClean="0"/>
              <a:t>. (</a:t>
            </a:r>
            <a:r>
              <a:rPr lang="en-GB" dirty="0" err="1"/>
              <a:t>geestelijke</a:t>
            </a:r>
            <a:r>
              <a:rPr lang="en-GB" dirty="0"/>
              <a:t>) </a:t>
            </a:r>
            <a:r>
              <a:rPr lang="en-GB" dirty="0" err="1"/>
              <a:t>gezondheidszorg</a:t>
            </a:r>
            <a:r>
              <a:rPr lang="en-GB" dirty="0"/>
              <a:t> en </a:t>
            </a:r>
            <a:r>
              <a:rPr lang="en-GB" dirty="0" err="1" smtClean="0"/>
              <a:t>justitie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Organisatiekundige</a:t>
            </a:r>
            <a:r>
              <a:rPr lang="en-GB" dirty="0" smtClean="0"/>
              <a:t> </a:t>
            </a:r>
            <a:r>
              <a:rPr lang="en-GB" dirty="0" err="1" smtClean="0"/>
              <a:t>domein</a:t>
            </a:r>
            <a:r>
              <a:rPr lang="en-GB" dirty="0" smtClean="0"/>
              <a:t> (HRM-HRD)</a:t>
            </a:r>
          </a:p>
          <a:p>
            <a:pPr lvl="1"/>
            <a:r>
              <a:rPr lang="en-GB" dirty="0" err="1" smtClean="0"/>
              <a:t>Lerende</a:t>
            </a:r>
            <a:r>
              <a:rPr lang="en-GB" dirty="0" smtClean="0"/>
              <a:t> </a:t>
            </a:r>
            <a:r>
              <a:rPr lang="en-GB" dirty="0" err="1" smtClean="0"/>
              <a:t>organisatie</a:t>
            </a:r>
            <a:r>
              <a:rPr lang="en-GB" dirty="0" smtClean="0"/>
              <a:t>, </a:t>
            </a:r>
            <a:r>
              <a:rPr lang="en-GB" dirty="0"/>
              <a:t>training en </a:t>
            </a:r>
            <a:r>
              <a:rPr lang="en-GB" dirty="0" err="1"/>
              <a:t>opleiding</a:t>
            </a:r>
            <a:r>
              <a:rPr lang="en-GB" dirty="0"/>
              <a:t>, </a:t>
            </a:r>
            <a:r>
              <a:rPr lang="en-GB" dirty="0" err="1" smtClean="0"/>
              <a:t>innovatie</a:t>
            </a:r>
            <a:r>
              <a:rPr lang="en-GB" dirty="0" smtClean="0"/>
              <a:t> </a:t>
            </a:r>
            <a:r>
              <a:rPr lang="en-GB" dirty="0" err="1" smtClean="0"/>
              <a:t>organisatievernieuwing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kstvak 4"/>
          <p:cNvSpPr txBox="1"/>
          <p:nvPr/>
        </p:nvSpPr>
        <p:spPr>
          <a:xfrm>
            <a:off x="1339372" y="6324398"/>
            <a:ext cx="5583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Bron</a:t>
            </a:r>
            <a:r>
              <a:rPr lang="en-GB" dirty="0" smtClean="0"/>
              <a:t>: http</a:t>
            </a:r>
            <a:r>
              <a:rPr lang="en-GB" dirty="0"/>
              <a:t>://</a:t>
            </a:r>
            <a:r>
              <a:rPr lang="en-GB" dirty="0" err="1"/>
              <a:t>www.andragologie.org</a:t>
            </a:r>
            <a:r>
              <a:rPr lang="en-GB" dirty="0"/>
              <a:t>/de-</a:t>
            </a:r>
            <a:r>
              <a:rPr lang="en-GB" dirty="0" err="1"/>
              <a:t>kring</a:t>
            </a:r>
            <a:r>
              <a:rPr lang="en-GB" dirty="0"/>
              <a:t>/manifest-3/</a:t>
            </a:r>
          </a:p>
        </p:txBody>
      </p:sp>
    </p:spTree>
    <p:extLst>
      <p:ext uri="{BB962C8B-B14F-4D97-AF65-F5344CB8AC3E}">
        <p14:creationId xmlns:p14="http://schemas.microsoft.com/office/powerpoint/2010/main" val="319432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nl-NL" dirty="0"/>
              <a:t>Andragologie: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Interventies </a:t>
            </a:r>
            <a:r>
              <a:rPr lang="nl-NL" dirty="0"/>
              <a:t>bij </a:t>
            </a:r>
            <a:r>
              <a:rPr lang="nl-NL" dirty="0" smtClean="0"/>
              <a:t>verandering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Bouwt</a:t>
            </a:r>
            <a:r>
              <a:rPr lang="en-GB" dirty="0" smtClean="0"/>
              <a:t> </a:t>
            </a:r>
            <a:r>
              <a:rPr lang="en-GB" dirty="0" err="1" smtClean="0"/>
              <a:t>voort</a:t>
            </a:r>
            <a:r>
              <a:rPr lang="en-GB" dirty="0" smtClean="0"/>
              <a:t> op </a:t>
            </a:r>
            <a:r>
              <a:rPr lang="en-GB" dirty="0" err="1" smtClean="0"/>
              <a:t>o.a</a:t>
            </a:r>
            <a:r>
              <a:rPr lang="en-GB" dirty="0" smtClean="0"/>
              <a:t>. </a:t>
            </a:r>
            <a:r>
              <a:rPr lang="en-GB" dirty="0" err="1" smtClean="0"/>
              <a:t>sociale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en-GB" dirty="0" err="1" smtClean="0"/>
              <a:t>pedagogiek</a:t>
            </a:r>
            <a:r>
              <a:rPr lang="en-GB" dirty="0" smtClean="0"/>
              <a:t>, </a:t>
            </a:r>
            <a:r>
              <a:rPr lang="en-GB" dirty="0" err="1" smtClean="0"/>
              <a:t>sociologie</a:t>
            </a:r>
            <a:r>
              <a:rPr lang="en-GB" dirty="0" smtClean="0"/>
              <a:t> en </a:t>
            </a:r>
            <a:r>
              <a:rPr lang="en-GB" dirty="0" err="1" smtClean="0"/>
              <a:t>filosofie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err="1" smtClean="0"/>
              <a:t>Verandering</a:t>
            </a:r>
            <a:r>
              <a:rPr lang="en-GB" dirty="0" smtClean="0"/>
              <a:t> </a:t>
            </a:r>
            <a:r>
              <a:rPr lang="en-GB" dirty="0" err="1" smtClean="0"/>
              <a:t>gedreven</a:t>
            </a:r>
            <a:r>
              <a:rPr lang="en-GB" dirty="0" smtClean="0"/>
              <a:t> door </a:t>
            </a:r>
            <a:r>
              <a:rPr lang="en-GB" dirty="0" err="1" smtClean="0"/>
              <a:t>leren</a:t>
            </a:r>
            <a:r>
              <a:rPr lang="en-GB" dirty="0" smtClean="0"/>
              <a:t>, </a:t>
            </a:r>
            <a:r>
              <a:rPr lang="en-GB" dirty="0" err="1" smtClean="0"/>
              <a:t>ontwikkeling</a:t>
            </a:r>
            <a:r>
              <a:rPr lang="en-GB" dirty="0" smtClean="0"/>
              <a:t>, </a:t>
            </a:r>
            <a:r>
              <a:rPr lang="en-GB" dirty="0" err="1"/>
              <a:t>z</a:t>
            </a:r>
            <a:r>
              <a:rPr lang="en-GB" dirty="0" err="1" smtClean="0"/>
              <a:t>elfsturing</a:t>
            </a:r>
            <a:r>
              <a:rPr lang="en-GB" dirty="0" smtClean="0"/>
              <a:t> en </a:t>
            </a:r>
            <a:r>
              <a:rPr lang="en-GB" dirty="0" err="1" smtClean="0"/>
              <a:t>emancipatie</a:t>
            </a:r>
            <a:endParaRPr lang="en-GB" dirty="0" smtClean="0"/>
          </a:p>
          <a:p>
            <a:r>
              <a:rPr lang="en-GB" dirty="0" err="1" smtClean="0"/>
              <a:t>Andragologisch</a:t>
            </a:r>
            <a:r>
              <a:rPr lang="en-GB" dirty="0" smtClean="0"/>
              <a:t> </a:t>
            </a:r>
            <a:r>
              <a:rPr lang="en-GB" dirty="0" err="1" smtClean="0"/>
              <a:t>handelen</a:t>
            </a:r>
            <a:r>
              <a:rPr lang="en-GB" dirty="0" smtClean="0"/>
              <a:t> </a:t>
            </a:r>
            <a:r>
              <a:rPr lang="en-GB" dirty="0" err="1" smtClean="0"/>
              <a:t>ondersteunt</a:t>
            </a:r>
            <a:r>
              <a:rPr lang="en-GB" dirty="0"/>
              <a:t> </a:t>
            </a:r>
            <a:r>
              <a:rPr lang="en-GB" dirty="0" err="1" smtClean="0"/>
              <a:t>verandering</a:t>
            </a:r>
            <a:r>
              <a:rPr lang="en-GB" dirty="0" smtClean="0"/>
              <a:t> </a:t>
            </a:r>
            <a:r>
              <a:rPr lang="en-GB" dirty="0" err="1" smtClean="0"/>
              <a:t>t.b.v</a:t>
            </a:r>
            <a:r>
              <a:rPr lang="en-GB" dirty="0" smtClean="0"/>
              <a:t>. </a:t>
            </a:r>
            <a:r>
              <a:rPr lang="en-GB" dirty="0" err="1" smtClean="0"/>
              <a:t>verbetering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kstvak 4"/>
          <p:cNvSpPr txBox="1"/>
          <p:nvPr/>
        </p:nvSpPr>
        <p:spPr>
          <a:xfrm>
            <a:off x="1339372" y="5199865"/>
            <a:ext cx="70839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Bron</a:t>
            </a:r>
            <a:r>
              <a:rPr lang="en-GB" dirty="0" smtClean="0"/>
              <a:t>: Kessels (2015) </a:t>
            </a:r>
          </a:p>
          <a:p>
            <a:r>
              <a:rPr lang="en-GB" dirty="0">
                <a:hlinkClick r:id="rId2"/>
              </a:rPr>
              <a:t>http://josephkessels.com/bibliotheek/2014/kessels-jwm-2015-</a:t>
            </a:r>
            <a:r>
              <a:rPr lang="en-GB" dirty="0" smtClean="0">
                <a:hlinkClick r:id="rId2"/>
              </a:rPr>
              <a:t>andragogy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://www.andragologie.org/de-kring/manifest-3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58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800" dirty="0">
              <a:solidFill>
                <a:srgbClr val="FF479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0241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2400" dirty="0"/>
              <a:t>D</a:t>
            </a:r>
            <a:r>
              <a:rPr lang="en-GB" sz="2400" dirty="0" smtClean="0"/>
              <a:t>e </a:t>
            </a:r>
            <a:r>
              <a:rPr lang="en-GB" sz="2400" dirty="0" err="1" smtClean="0"/>
              <a:t>tekst</a:t>
            </a:r>
            <a:r>
              <a:rPr lang="en-GB" sz="2400" dirty="0" smtClean="0"/>
              <a:t> van de </a:t>
            </a:r>
            <a:r>
              <a:rPr lang="en-GB" sz="2400" dirty="0" err="1" smtClean="0"/>
              <a:t>presentatie</a:t>
            </a:r>
            <a:r>
              <a:rPr lang="en-GB" sz="2400" dirty="0" smtClean="0"/>
              <a:t> </a:t>
            </a:r>
            <a:r>
              <a:rPr lang="en-GB" sz="2400" dirty="0" err="1" smtClean="0"/>
              <a:t>volgt</a:t>
            </a:r>
            <a:r>
              <a:rPr lang="en-GB" sz="2400" dirty="0" smtClean="0"/>
              <a:t> </a:t>
            </a:r>
            <a:r>
              <a:rPr lang="en-GB" sz="2400" dirty="0" err="1" smtClean="0"/>
              <a:t>delen</a:t>
            </a:r>
            <a:r>
              <a:rPr lang="en-GB" sz="2400" dirty="0" smtClean="0"/>
              <a:t> </a:t>
            </a:r>
            <a:r>
              <a:rPr lang="en-GB" sz="2400" dirty="0" err="1" smtClean="0"/>
              <a:t>uit</a:t>
            </a:r>
            <a:r>
              <a:rPr lang="en-GB" sz="2400" dirty="0" smtClean="0"/>
              <a:t> het </a:t>
            </a:r>
            <a:r>
              <a:rPr lang="en-GB" sz="2400" dirty="0" err="1" smtClean="0"/>
              <a:t>artikel</a:t>
            </a:r>
            <a:r>
              <a:rPr lang="en-GB" sz="2400" dirty="0" smtClean="0"/>
              <a:t>:</a:t>
            </a:r>
          </a:p>
          <a:p>
            <a:pPr marL="0" indent="0">
              <a:buNone/>
            </a:pPr>
            <a:r>
              <a:rPr lang="en-GB" sz="2800" b="1" i="1" dirty="0" err="1" smtClean="0"/>
              <a:t>Leiderschapspraktijken</a:t>
            </a:r>
            <a:r>
              <a:rPr lang="en-GB" sz="2800" b="1" i="1" dirty="0" smtClean="0"/>
              <a:t> in </a:t>
            </a:r>
            <a:r>
              <a:rPr lang="en-GB" sz="2800" b="1" i="1" dirty="0" err="1" smtClean="0"/>
              <a:t>een</a:t>
            </a:r>
            <a:r>
              <a:rPr lang="en-GB" sz="2800" b="1" i="1" dirty="0" smtClean="0"/>
              <a:t> </a:t>
            </a:r>
            <a:r>
              <a:rPr lang="en-GB" sz="2800" b="1" i="1" dirty="0" err="1" smtClean="0"/>
              <a:t>professionele</a:t>
            </a:r>
            <a:r>
              <a:rPr lang="en-GB" sz="2800" b="1" i="1" dirty="0" smtClean="0"/>
              <a:t> </a:t>
            </a:r>
            <a:r>
              <a:rPr lang="en-GB" sz="2800" b="1" i="1" dirty="0" err="1" smtClean="0"/>
              <a:t>ruimte</a:t>
            </a:r>
            <a:r>
              <a:rPr lang="en-GB" sz="2800" b="1" i="1" dirty="0" smtClean="0"/>
              <a:t> </a:t>
            </a:r>
          </a:p>
          <a:p>
            <a:pPr marL="0" indent="0">
              <a:buNone/>
            </a:pPr>
            <a:r>
              <a:rPr lang="en-GB" sz="2400" dirty="0" smtClean="0"/>
              <a:t>(Kessels, 2012, 30 </a:t>
            </a:r>
            <a:r>
              <a:rPr lang="en-GB" sz="2400" dirty="0" err="1" smtClean="0"/>
              <a:t>maart</a:t>
            </a:r>
            <a:r>
              <a:rPr lang="en-GB" sz="2400" dirty="0" smtClean="0"/>
              <a:t>)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293746" y="3653660"/>
            <a:ext cx="87278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/>
              <a:t>Verwijzingen</a:t>
            </a:r>
            <a:r>
              <a:rPr lang="en-GB" sz="2400" dirty="0" smtClean="0"/>
              <a:t> </a:t>
            </a:r>
            <a:r>
              <a:rPr lang="en-GB" sz="2400" dirty="0" err="1" smtClean="0"/>
              <a:t>hebben</a:t>
            </a:r>
            <a:r>
              <a:rPr lang="en-GB" sz="2400" dirty="0" smtClean="0"/>
              <a:t> de </a:t>
            </a:r>
            <a:r>
              <a:rPr lang="en-GB" sz="2400" dirty="0" err="1" smtClean="0"/>
              <a:t>vorm</a:t>
            </a:r>
            <a:r>
              <a:rPr lang="en-GB" sz="2400" dirty="0" smtClean="0"/>
              <a:t> </a:t>
            </a:r>
            <a:r>
              <a:rPr lang="en-GB" sz="2400" dirty="0" err="1" smtClean="0"/>
              <a:t>zoals</a:t>
            </a:r>
            <a:r>
              <a:rPr lang="en-GB" sz="2400" dirty="0" smtClean="0"/>
              <a:t> </a:t>
            </a:r>
            <a:r>
              <a:rPr lang="en-GB" sz="2400" dirty="0" err="1" smtClean="0"/>
              <a:t>bijvoorbeeld</a:t>
            </a:r>
            <a:r>
              <a:rPr lang="en-GB" sz="2400" dirty="0" smtClean="0"/>
              <a:t> -</a:t>
            </a:r>
            <a:r>
              <a:rPr lang="en-GB" sz="2400" dirty="0"/>
              <a:t>&gt; JK 2012 p. 7  in: </a:t>
            </a:r>
            <a:r>
              <a:rPr lang="en-GB" sz="2400" dirty="0">
                <a:hlinkClick r:id="rId2"/>
              </a:rPr>
              <a:t>http://josephkessels.com/bibliotheek/2012/kessels-jwm-2012-leiderschapspraktijken-een-professionele-ruimte-oratie-30-</a:t>
            </a:r>
            <a:r>
              <a:rPr lang="en-GB" sz="2400" dirty="0" smtClean="0">
                <a:hlinkClick r:id="rId2"/>
              </a:rPr>
              <a:t>maart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>
                <a:hlinkClick r:id="rId3"/>
              </a:rPr>
              <a:t>w</a:t>
            </a:r>
            <a:r>
              <a:rPr lang="en-GB" sz="2400" dirty="0" smtClean="0">
                <a:hlinkClick r:id="rId3"/>
              </a:rPr>
              <a:t>ww.JosephKessels.com</a:t>
            </a:r>
            <a:endParaRPr lang="en-GB" sz="2400" dirty="0" smtClean="0"/>
          </a:p>
          <a:p>
            <a:r>
              <a:rPr lang="en-GB" sz="2400" dirty="0">
                <a:hlinkClick r:id="rId4"/>
              </a:rPr>
              <a:t>J</a:t>
            </a:r>
            <a:r>
              <a:rPr lang="en-GB" sz="2400" dirty="0" smtClean="0">
                <a:hlinkClick r:id="rId4"/>
              </a:rPr>
              <a:t>oseph@JosephKessels.com</a:t>
            </a: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1811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4267200" cy="45543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600" dirty="0" smtClean="0"/>
              <a:t>Talentontwikkeling </a:t>
            </a:r>
            <a:r>
              <a:rPr lang="nl-NL" sz="2600" dirty="0"/>
              <a:t>v</a:t>
            </a:r>
            <a:r>
              <a:rPr lang="nl-NL" sz="2600" dirty="0" smtClean="0"/>
              <a:t>ereist:</a:t>
            </a:r>
            <a:endParaRPr lang="nl-NL" sz="2600" dirty="0"/>
          </a:p>
          <a:p>
            <a:r>
              <a:rPr lang="nl-NL" sz="2700" dirty="0"/>
              <a:t>N</a:t>
            </a:r>
            <a:r>
              <a:rPr lang="nl-NL" sz="2700" dirty="0" smtClean="0"/>
              <a:t>ieuwsgierigheid</a:t>
            </a:r>
          </a:p>
          <a:p>
            <a:r>
              <a:rPr lang="nl-NL" sz="2700" dirty="0"/>
              <a:t>B</a:t>
            </a:r>
            <a:r>
              <a:rPr lang="nl-NL" sz="2700" dirty="0" smtClean="0"/>
              <a:t>etekenisvol werk </a:t>
            </a:r>
          </a:p>
          <a:p>
            <a:r>
              <a:rPr lang="nl-NL" sz="2700" dirty="0" smtClean="0"/>
              <a:t>Passie, vertrouwen </a:t>
            </a:r>
          </a:p>
          <a:p>
            <a:r>
              <a:rPr lang="nl-NL" sz="2700" dirty="0"/>
              <a:t>A</a:t>
            </a:r>
            <a:r>
              <a:rPr lang="nl-NL" sz="2700" dirty="0" smtClean="0"/>
              <a:t>utonomie, vrijheid en zelfsturing</a:t>
            </a:r>
          </a:p>
          <a:p>
            <a:r>
              <a:rPr lang="nl-NL" sz="2700" dirty="0" smtClean="0"/>
              <a:t>Geloof in eigen kunnen</a:t>
            </a:r>
          </a:p>
          <a:p>
            <a:r>
              <a:rPr lang="nl-NL" sz="2700" dirty="0"/>
              <a:t>Z</a:t>
            </a:r>
            <a:r>
              <a:rPr lang="nl-NL" sz="2700" dirty="0" smtClean="0"/>
              <a:t>in in leren en onderzoek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81200"/>
            <a:ext cx="4495800" cy="45543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Performance verbetering vereist:</a:t>
            </a:r>
          </a:p>
          <a:p>
            <a:endParaRPr lang="nl-NL" dirty="0" smtClean="0"/>
          </a:p>
          <a:p>
            <a:r>
              <a:rPr lang="nl-NL" dirty="0"/>
              <a:t>P</a:t>
            </a:r>
            <a:r>
              <a:rPr lang="nl-NL" dirty="0" smtClean="0"/>
              <a:t>restatieafspraken </a:t>
            </a:r>
          </a:p>
          <a:p>
            <a:r>
              <a:rPr lang="nl-NL" dirty="0"/>
              <a:t>A</a:t>
            </a:r>
            <a:r>
              <a:rPr lang="nl-NL" dirty="0" smtClean="0"/>
              <a:t>dministratieve regels</a:t>
            </a:r>
          </a:p>
          <a:p>
            <a:r>
              <a:rPr lang="nl-NL" dirty="0"/>
              <a:t>C</a:t>
            </a:r>
            <a:r>
              <a:rPr lang="nl-NL" dirty="0" smtClean="0"/>
              <a:t>entrale sturing</a:t>
            </a:r>
          </a:p>
          <a:p>
            <a:r>
              <a:rPr lang="nl-NL" dirty="0"/>
              <a:t>G</a:t>
            </a:r>
            <a:r>
              <a:rPr lang="nl-NL" dirty="0" smtClean="0"/>
              <a:t>ehoorzaamheid</a:t>
            </a:r>
          </a:p>
          <a:p>
            <a:r>
              <a:rPr lang="nl-NL" dirty="0" smtClean="0"/>
              <a:t>Kwaliteitscontrole</a:t>
            </a:r>
          </a:p>
          <a:p>
            <a:r>
              <a:rPr lang="nl-NL" dirty="0" smtClean="0"/>
              <a:t>Verantwoording</a:t>
            </a:r>
          </a:p>
          <a:p>
            <a:r>
              <a:rPr lang="nl-NL" dirty="0"/>
              <a:t>A</a:t>
            </a:r>
            <a:r>
              <a:rPr lang="nl-NL" dirty="0" smtClean="0"/>
              <a:t>ccreditatie, toetsen</a:t>
            </a:r>
          </a:p>
          <a:p>
            <a:r>
              <a:rPr lang="nl-NL" dirty="0" smtClean="0"/>
              <a:t>Toezicht, inspectie</a:t>
            </a:r>
          </a:p>
        </p:txBody>
      </p:sp>
      <p:sp>
        <p:nvSpPr>
          <p:cNvPr id="5" name="Rectangle 7"/>
          <p:cNvSpPr/>
          <p:nvPr/>
        </p:nvSpPr>
        <p:spPr>
          <a:xfrm>
            <a:off x="214923" y="362970"/>
            <a:ext cx="8746882" cy="1375626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64800" rIns="108000" bIns="64800" rtlCol="0" anchor="ctr" anchorCtr="0">
            <a:noAutofit/>
          </a:bodyPr>
          <a:lstStyle/>
          <a:p>
            <a:pPr algn="ctr"/>
            <a:r>
              <a:rPr lang="nl-NL" sz="4000" b="1" dirty="0" smtClean="0"/>
              <a:t>Paradoxen bij Leiderschap</a:t>
            </a:r>
            <a:endParaRPr lang="nl-NL" sz="4000" b="1" dirty="0"/>
          </a:p>
        </p:txBody>
      </p:sp>
    </p:spTree>
    <p:extLst>
      <p:ext uri="{BB962C8B-B14F-4D97-AF65-F5344CB8AC3E}">
        <p14:creationId xmlns:p14="http://schemas.microsoft.com/office/powerpoint/2010/main" val="37353666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6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4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2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4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4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4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4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8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latin typeface="Calibri"/>
                <a:cs typeface="Calibri"/>
              </a:rPr>
              <a:t>Motivatie voor werk en leren</a:t>
            </a:r>
            <a:br>
              <a:rPr lang="nl-NL" dirty="0" smtClean="0">
                <a:latin typeface="Calibri"/>
                <a:cs typeface="Calibri"/>
              </a:rPr>
            </a:br>
            <a:r>
              <a:rPr lang="nl-NL" sz="3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/>
                <a:cs typeface="Calibri"/>
              </a:rPr>
              <a:t>intrinsieke motivatie</a:t>
            </a:r>
            <a:endParaRPr lang="nl-NL" dirty="0">
              <a:solidFill>
                <a:schemeClr val="bg2">
                  <a:lumMod val="40000"/>
                  <a:lumOff val="6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43731"/>
            <a:ext cx="8229600" cy="5080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latin typeface="Calibri"/>
                <a:cs typeface="Calibri"/>
              </a:rPr>
              <a:t>Behoefte aan:</a:t>
            </a:r>
          </a:p>
          <a:p>
            <a:r>
              <a:rPr lang="nl-NL" dirty="0" smtClean="0">
                <a:latin typeface="Calibri"/>
                <a:cs typeface="Calibri"/>
              </a:rPr>
              <a:t>de ontwikkeling van bekwaamheid</a:t>
            </a:r>
          </a:p>
          <a:p>
            <a:r>
              <a:rPr lang="nl-NL" dirty="0" smtClean="0">
                <a:latin typeface="Calibri"/>
                <a:cs typeface="Calibri"/>
              </a:rPr>
              <a:t>het vergroten van autonomie</a:t>
            </a:r>
          </a:p>
          <a:p>
            <a:r>
              <a:rPr lang="nl-NL" dirty="0" smtClean="0">
                <a:latin typeface="Calibri"/>
                <a:cs typeface="Calibri"/>
              </a:rPr>
              <a:t>het versterken van verbinding</a:t>
            </a:r>
          </a:p>
          <a:p>
            <a:endParaRPr lang="nl-NL" dirty="0" smtClean="0">
              <a:latin typeface="Calibri"/>
              <a:cs typeface="Calibri"/>
            </a:endParaRPr>
          </a:p>
          <a:p>
            <a:pPr>
              <a:buNone/>
            </a:pPr>
            <a:r>
              <a:rPr lang="nl-NL" sz="2000" dirty="0" smtClean="0">
                <a:latin typeface="Calibri"/>
                <a:cs typeface="Calibri"/>
              </a:rPr>
              <a:t>(Ryan &amp; </a:t>
            </a:r>
            <a:r>
              <a:rPr lang="nl-NL" sz="2000" dirty="0" err="1" smtClean="0">
                <a:latin typeface="Calibri"/>
                <a:cs typeface="Calibri"/>
              </a:rPr>
              <a:t>Deci</a:t>
            </a:r>
            <a:r>
              <a:rPr lang="nl-NL" sz="2000" dirty="0" smtClean="0">
                <a:latin typeface="Calibri"/>
                <a:cs typeface="Calibri"/>
              </a:rPr>
              <a:t>, 2000: </a:t>
            </a:r>
            <a:r>
              <a:rPr lang="nl-NL" sz="2000" dirty="0" err="1" smtClean="0">
                <a:latin typeface="Calibri"/>
                <a:cs typeface="Calibri"/>
              </a:rPr>
              <a:t>Self</a:t>
            </a:r>
            <a:r>
              <a:rPr lang="nl-NL" sz="2000" dirty="0" smtClean="0">
                <a:latin typeface="Calibri"/>
                <a:cs typeface="Calibri"/>
              </a:rPr>
              <a:t> </a:t>
            </a:r>
            <a:r>
              <a:rPr lang="nl-NL" sz="2000" dirty="0" err="1" smtClean="0">
                <a:latin typeface="Calibri"/>
                <a:cs typeface="Calibri"/>
              </a:rPr>
              <a:t>Determination</a:t>
            </a:r>
            <a:r>
              <a:rPr lang="nl-NL" sz="2000" dirty="0" smtClean="0">
                <a:latin typeface="Calibri"/>
                <a:cs typeface="Calibri"/>
              </a:rPr>
              <a:t> </a:t>
            </a:r>
            <a:r>
              <a:rPr lang="nl-NL" sz="2000" dirty="0" err="1" smtClean="0">
                <a:latin typeface="Calibri"/>
                <a:cs typeface="Calibri"/>
              </a:rPr>
              <a:t>Theory</a:t>
            </a:r>
            <a:r>
              <a:rPr lang="nl-NL" sz="2000" dirty="0" smtClean="0">
                <a:latin typeface="Calibri"/>
                <a:cs typeface="Calibri"/>
              </a:rPr>
              <a:t>)</a:t>
            </a:r>
          </a:p>
          <a:p>
            <a:pPr>
              <a:buNone/>
            </a:pPr>
            <a:r>
              <a:rPr lang="en-GB" sz="2000" dirty="0"/>
              <a:t>(-&gt; JK </a:t>
            </a:r>
            <a:r>
              <a:rPr lang="en-GB" sz="2000" dirty="0" smtClean="0"/>
              <a:t>2012, </a:t>
            </a:r>
            <a:r>
              <a:rPr lang="en-GB" sz="2000" dirty="0"/>
              <a:t>p. </a:t>
            </a:r>
            <a:r>
              <a:rPr lang="en-GB" sz="2000" dirty="0" smtClean="0"/>
              <a:t>20-21)</a:t>
            </a:r>
            <a:endParaRPr lang="en-GB" sz="2000" dirty="0"/>
          </a:p>
          <a:p>
            <a:pPr>
              <a:buNone/>
            </a:pPr>
            <a:endParaRPr lang="nl-NL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957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Afbeelding 3" descr="Transformationeel Leiderschap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463"/>
            <a:ext cx="7959725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Tekstvak 1"/>
          <p:cNvSpPr txBox="1">
            <a:spLocks noChangeArrowheads="1"/>
          </p:cNvSpPr>
          <p:nvPr/>
        </p:nvSpPr>
        <p:spPr bwMode="auto">
          <a:xfrm>
            <a:off x="5148263" y="5445125"/>
            <a:ext cx="23479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000000"/>
                </a:solidFill>
              </a:rPr>
              <a:t>Burns (1978)</a:t>
            </a:r>
          </a:p>
          <a:p>
            <a:pPr eaLnBrk="1" hangingPunct="1"/>
            <a:r>
              <a:rPr lang="en-GB" sz="1800">
                <a:solidFill>
                  <a:srgbClr val="000000"/>
                </a:solidFill>
              </a:rPr>
              <a:t>Avolio &amp; Bass (1991)</a:t>
            </a:r>
          </a:p>
        </p:txBody>
      </p:sp>
    </p:spTree>
    <p:extLst>
      <p:ext uri="{BB962C8B-B14F-4D97-AF65-F5344CB8AC3E}">
        <p14:creationId xmlns:p14="http://schemas.microsoft.com/office/powerpoint/2010/main" val="275227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836613"/>
            <a:ext cx="9144000" cy="1143000"/>
          </a:xfrm>
        </p:spPr>
        <p:txBody>
          <a:bodyPr/>
          <a:lstStyle/>
          <a:p>
            <a:pPr algn="ctr" eaLnBrk="1" hangingPunct="1">
              <a:defRPr/>
            </a:pPr>
            <a:endParaRPr lang="en-US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827584" y="1133872"/>
            <a:ext cx="269838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Samenwerkend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 bwMode="auto">
          <a:xfrm>
            <a:off x="5868144" y="1061864"/>
            <a:ext cx="237626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Verbindend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 bwMode="auto">
          <a:xfrm>
            <a:off x="3155598" y="2016044"/>
            <a:ext cx="3144594" cy="890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40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Leiderschap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Title 4"/>
          <p:cNvSpPr txBox="1">
            <a:spLocks/>
          </p:cNvSpPr>
          <p:nvPr/>
        </p:nvSpPr>
        <p:spPr bwMode="auto">
          <a:xfrm>
            <a:off x="6500993" y="2790056"/>
            <a:ext cx="237626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Collegiaal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 bwMode="auto">
          <a:xfrm>
            <a:off x="3173760" y="3942184"/>
            <a:ext cx="3126432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Transformationeel</a:t>
            </a:r>
            <a:endParaRPr lang="en-US" sz="2800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 bwMode="auto">
          <a:xfrm>
            <a:off x="395536" y="2862064"/>
            <a:ext cx="237626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Gedeeld</a:t>
            </a:r>
            <a:endParaRPr lang="en-US" sz="28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Title 4"/>
          <p:cNvSpPr txBox="1">
            <a:spLocks/>
          </p:cNvSpPr>
          <p:nvPr/>
        </p:nvSpPr>
        <p:spPr bwMode="auto">
          <a:xfrm>
            <a:off x="3491880" y="260648"/>
            <a:ext cx="2376264" cy="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-84" charset="0"/>
              </a:defRPr>
            </a:lvl9pPr>
          </a:lstStyle>
          <a:p>
            <a:pPr algn="ctr" eaLnBrk="1" hangingPunct="1">
              <a:defRPr/>
            </a:pPr>
            <a:r>
              <a:rPr lang="nl-NL" sz="28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Dienend</a:t>
            </a:r>
            <a:endParaRPr lang="en-US" sz="28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108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17" grpId="0"/>
      <p:bldP spid="13" grpId="0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Zwart .thmx</Template>
  <TotalTime>8020</TotalTime>
  <Words>389</Words>
  <Application>Microsoft Office PowerPoint</Application>
  <PresentationFormat>On-screen Show (4:3)</PresentationFormat>
  <Paragraphs>121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Office-thema</vt:lpstr>
      <vt:lpstr>1_Office-thema</vt:lpstr>
      <vt:lpstr>PowerPoint Presentation</vt:lpstr>
      <vt:lpstr>Andragologie en Leiderschap</vt:lpstr>
      <vt:lpstr>Andragologie:  Interventies bij verandering (1)</vt:lpstr>
      <vt:lpstr>Andragologie:  Interventies bij verandering (2)</vt:lpstr>
      <vt:lpstr>PowerPoint Presentation</vt:lpstr>
      <vt:lpstr>PowerPoint Presentation</vt:lpstr>
      <vt:lpstr>Motivatie voor werk en leren intrinsieke motivatie</vt:lpstr>
      <vt:lpstr>PowerPoint Presentation</vt:lpstr>
      <vt:lpstr>PowerPoint Presentation</vt:lpstr>
      <vt:lpstr>PowerPoint Presentation</vt:lpstr>
      <vt:lpstr> Gespreid Leiderschap </vt:lpstr>
      <vt:lpstr>Leiderschap in Vertrouwen</vt:lpstr>
      <vt:lpstr>PowerPoint Presentation</vt:lpstr>
    </vt:vector>
  </TitlesOfParts>
  <Company>Kessels &amp; Smit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Joseph Kessels</dc:creator>
  <cp:lastModifiedBy>Owner</cp:lastModifiedBy>
  <cp:revision>108</cp:revision>
  <dcterms:created xsi:type="dcterms:W3CDTF">2012-04-24T20:09:13Z</dcterms:created>
  <dcterms:modified xsi:type="dcterms:W3CDTF">2016-01-28T23:04:18Z</dcterms:modified>
</cp:coreProperties>
</file>